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70" r:id="rId4"/>
    <p:sldId id="258" r:id="rId5"/>
    <p:sldId id="271" r:id="rId6"/>
    <p:sldId id="272" r:id="rId7"/>
    <p:sldId id="273" r:id="rId8"/>
    <p:sldId id="274" r:id="rId9"/>
    <p:sldId id="259" r:id="rId10"/>
    <p:sldId id="260" r:id="rId11"/>
    <p:sldId id="275" r:id="rId12"/>
    <p:sldId id="276" r:id="rId13"/>
    <p:sldId id="277" r:id="rId14"/>
    <p:sldId id="278" r:id="rId15"/>
    <p:sldId id="279" r:id="rId16"/>
    <p:sldId id="280" r:id="rId17"/>
    <p:sldId id="262" r:id="rId18"/>
    <p:sldId id="263" r:id="rId19"/>
    <p:sldId id="282" r:id="rId20"/>
    <p:sldId id="283" r:id="rId21"/>
    <p:sldId id="281" r:id="rId22"/>
    <p:sldId id="265" r:id="rId23"/>
    <p:sldId id="284" r:id="rId24"/>
    <p:sldId id="285" r:id="rId25"/>
    <p:sldId id="266" r:id="rId26"/>
    <p:sldId id="286" r:id="rId27"/>
    <p:sldId id="287" r:id="rId28"/>
    <p:sldId id="267" r:id="rId29"/>
    <p:sldId id="268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4" r:id="rId46"/>
    <p:sldId id="305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0" autoAdjust="0"/>
  </p:normalViewPr>
  <p:slideViewPr>
    <p:cSldViewPr>
      <p:cViewPr varScale="1">
        <p:scale>
          <a:sx n="72" d="100"/>
          <a:sy n="72" d="100"/>
        </p:scale>
        <p:origin x="-1541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CEFBB-6107-4FAC-95F7-2BDA86944B57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1AE83-7558-4BF4-B8FD-AE3F954EC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929A0-B610-4DBB-9CE5-1552DCCD25CF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2E42-1C5D-4815-B95F-FBDE6B13F85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CD1B-C7C9-4AC8-8F66-F4D4717C03BC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F35B-66E3-4D29-A01F-7CF8724F010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DD3B-1BCB-41F8-AA28-3F7B5F1E1D0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6F34-7443-4B65-BF81-52D2DA8DAA2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0C3A-BFE3-41EE-BCCF-746C39E994C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3C8B-2BFA-442A-B3A8-A7258A31829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2AD5B-77C7-460B-874B-EE6168D3106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C238-D076-4C38-8955-16FBE86378E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3918-76E4-478B-B291-DBB91744B21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5EA49A0-E44E-450A-A03D-8A24CBB446E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BE642B-8534-40E6-A0F0-BFEF81A3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Индустријска фармација са козметологијом</a:t>
            </a:r>
            <a:b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Предавање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40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068960"/>
            <a:ext cx="7920880" cy="3600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ДОРАНСИ, АНТИПЕРСПИРАНСИ, ПАСТЕ ЗА ЗУБЕ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Доц.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Аница Петровић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"/>
            <a:ext cx="8424936" cy="548680"/>
          </a:xfrm>
        </p:spPr>
        <p:txBody>
          <a:bodyPr>
            <a:noAutofit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ВРСТЕ И ОСОБИНЕ ДЕЗОДОРАНАСА</a:t>
            </a:r>
            <a:endParaRPr lang="en-US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692696"/>
            <a:ext cx="8352928" cy="5904656"/>
          </a:xfrm>
        </p:spPr>
        <p:txBody>
          <a:bodyPr>
            <a:noAutofit/>
          </a:bodyPr>
          <a:lstStyle/>
          <a:p>
            <a:pPr algn="l"/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Дезодоранси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израђују као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Течни препарати </a:t>
            </a:r>
            <a:r>
              <a:rPr lang="sr-Cyrl-R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спрејеви са пумпицом)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израђују се у одређеном односу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који чине погодан вехикулум (вода 10-70%). </a:t>
            </a:r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Неопходно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 користити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солубилизаторе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(ПАМ)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кораствараче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јер растворљивост парфемских уља и активних супстанци опада с повећањем процента воде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Полиетиленгликол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често додаје ради повећања рстворљивости</a:t>
            </a:r>
          </a:p>
          <a:p>
            <a:pPr algn="just">
              <a:buClr>
                <a:srgbClr val="002060"/>
              </a:buClr>
            </a:pPr>
            <a:endPara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Ове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формулације се пакују 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стаклене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пластичне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бочице које су повезане са распрашивачем. Нису паковани под притиском и квалитет производа, зависи од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квалитета распрашивача.</a:t>
            </a:r>
          </a:p>
          <a:p>
            <a:pPr algn="l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612068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Дезодорантни стикови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вехикулим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дезодорантне стикове мора имати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тиксотрпно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својство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односно одговарајућу чврстину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отпорност на деформацију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али морају имати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лакоћу наношењана на кожу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Ове особине има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 структура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коју образује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натријум стеарат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(концентрација 5-10%), као гелирајуће средство за алкохол, када се уз загревање натријум стеарат раствори до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 стања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а током хлађења настаје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Натријум стеарат се често користи за израду стикова, јер 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за израду,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економичан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добре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и хемијске стабилности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одговарајуће чврстине гела.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 стикови могу да буду алкохолни и безалкохолни,  зависно која течна фаза је гелирана. </a:t>
            </a:r>
            <a:b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770856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Алкохолни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стикови  </a:t>
            </a: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стабилни,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лепог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изгледа,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дају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освежавајући ефекат,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брзо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се суше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лепе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се </a:t>
            </a:r>
          </a:p>
          <a:p>
            <a:pPr algn="just">
              <a:buClr>
                <a:srgbClr val="002060"/>
              </a:buClr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Особе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које су преосетљиве на алкохол, не користе овај тип препарата.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Морају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се паковати у адекватну амбалажу која не пропушта ваздух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Безалкохолни стикови  </a:t>
            </a:r>
          </a:p>
          <a:p>
            <a:pPr>
              <a:buNone/>
            </a:pPr>
            <a:endParaRPr lang="sr-Cyrl-R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код којих је алкохолна компонента замењена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полиолима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(пропиленгликол или бутиленгликол)</a:t>
            </a: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добијени облици су отпорни на испаравање </a:t>
            </a: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погодни за особе осетљиве на алкохол. </a:t>
            </a:r>
          </a:p>
          <a:p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им је што су лепљиви, привлаче длачице и друге нечистоће на своју површину, као и на месту примене.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6264696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езо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аеросоли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(спрејеви)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израђују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као течни препарати, паковани под притиском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Обично су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водено-етанолни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раствори (ова смеша чини 20-60% укупне масе производа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Као потисни гасови се користе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угљоводоници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(пропан, бутан, изобутан) у одговарајућим односима. Комбинују се са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хидрофобним смолама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неполарним супстанцама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јефтини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су</a:t>
            </a: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Угљоводоници се пакују под притиском у течном стању и делују као додатни растварачи тешко растворних састојака. </a:t>
            </a:r>
          </a:p>
          <a:p>
            <a:pPr algn="just">
              <a:buClr>
                <a:srgbClr val="002060"/>
              </a:buClr>
            </a:pP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им је што су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лако запаљиви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па је потребан опрез током пуњења и коришћења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Као потисни гас се користи и диметилетар сам или у комбинацији са угљоводоницима, стабилан је у водено-алкохолним препаратима, али је лако запаљив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048672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 употребе су потпуно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избачени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хлоро-флуоро-угљоводоници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јер оштећују озонски омотач.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Помоћне материје које се користе у производњи аеросола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лубриканти, солубилизатори, емолијенси.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Аеросоли се пакују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металне посуде са вентилом</a:t>
            </a:r>
          </a:p>
          <a:p>
            <a:pPr algn="just">
              <a:buClr>
                <a:srgbClr val="002060"/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Вентил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мора да обезбеди потпуну затвореност када аеросол није у употреби и да регулише ослобађање препарата у току примене.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Притиском на распрашивач вентила под утицајем погонског гаса, раствор пролази кроз млазницу и распршује се у облику врло ситних капљица.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додиру са кожом, погонски гас испари, а на површини коже остаје врло танак  провидни филм.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доранси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који садрже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себи, након наношења на кожу изазивају осећај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хлађења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који настаје због испаравања алкохола на температури тела.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30352"/>
            <a:ext cx="8363272" cy="5922984"/>
          </a:xfrm>
        </p:spPr>
        <p:txBody>
          <a:bodyPr/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Дезодоранси са куглицом (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roll-on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дезодоранси)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израђују се у облику течних У/В емулзија, лосиона или мекших гелова.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Пакују се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стаклене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пластичне посуде, на којима се налази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пластични прстен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 уложеном куглицом која се несметано покреће. Мора да има погодне реолошке особине. 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Дезодоранси са куглицом треба после наношења да се брзо суше и ослобађају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дорантну супстанцу.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24936" cy="6237312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Дезодорантни 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 </a:t>
            </a:r>
            <a:endParaRPr lang="sr-Cyrl-R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израђују као У/В кремови и обично садрже доста воде, што обезбеђује додатни осећај хлађења након наношења.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Мање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данас заступљени на тржишту.</a:t>
            </a: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Дезодорантни пудери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производи који се употребљавају за дезодорирање и смањење знојења ногу и препона, нису погодни за примену у пазуху.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 бити прашкови, компактни или у облику аеросол пудера. 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пудера је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талк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али могу да се додају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каолин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аеросил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треба да обезбеде мекоћу, добро упијање и својство клизања.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Поред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антимикробних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могу да садрже 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антифунгалне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супстанце (ундецилна и пропионска киселина и њихове соли),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антиперспирантне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мирисне супстанце</a:t>
            </a:r>
          </a:p>
          <a:p>
            <a:pPr algn="just"/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280920" cy="720079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ИСПИТИВАЊЕ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ДОРАНТНИХ </a:t>
            </a:r>
            <a:r>
              <a:rPr lang="sr-Cyrl-RS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ПРОИЗВОДА</a:t>
            </a:r>
            <a:endParaRPr lang="en-US" sz="32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352928" cy="5184576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q"/>
            </a:pPr>
            <a:endParaRPr lang="sr-Cyrl-R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q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Органолептичке карактеристике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(изглед, мирис, боја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q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физичко хемијске особине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вредност, вискозитет)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q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микробиолошка чистоћа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дорантних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препарата се спроводе и тестови процене ефикасности.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20680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vivo (sniff)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Овај тест је најсигурнији, јер сами потрошачи оцењују квалитет дезодоранса на основу интезитета и дужине трајања мириса.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посматрају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две групе добровољаца, од којих једна употребљава препарат који се тестира, а друга плацебо производ  током одговарајућег тест периода.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Након истека овог периода, чулом мириса се оцењује ефикасност оба производа проценом интезитета мириса предела испод пазуха или комадића памука  који је ношен испод пазуха.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24936" cy="6048672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Излучивање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зноја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 врши преко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знојних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жлезда.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Једна 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врста жлезди су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екрине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жлезде, распоређене по целом телу, оне луче зној као бистру, безбојну течност, без мириса</a:t>
            </a:r>
            <a:r>
              <a:rPr lang="sr-Cyrl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Друга врста су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жлезде које се налазе у пределу пазуха, пупка, прса и анално-гениталној регији. 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Апокрине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жлезде постају активне 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пубертету</a:t>
            </a:r>
            <a:r>
              <a:rPr lang="sr-Cyrl-R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зној ових жлезда је мутан, садржи више једињења азота и одговоран је за непријатан мирис тела.</a:t>
            </a:r>
          </a:p>
          <a:p>
            <a:pPr algn="l"/>
            <a:endParaRPr lang="sr-Cyrl-R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2" descr="D:\Users\Anica Petković\Desktop\INDUSTRIJSKA FARMACIJA\download (5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0460" y="4149080"/>
            <a:ext cx="3283539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Микробиолошке методе</a:t>
            </a:r>
          </a:p>
          <a:p>
            <a:pPr algn="just">
              <a:buClr>
                <a:srgbClr val="00206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роцењује се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активност антибактеријских супстанци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чиме се селектују ове супстанце у препаратима и побољшава квалитет саме формулације. </a:t>
            </a: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Врши се тако што се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 позитивне бактерије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које чине нормалну кожну флору, узгајају у лабораторијама на хранљивим подлогама, а онда се третирају различитим количинама тест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антибактеријских супстанци.</a:t>
            </a:r>
          </a:p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 са пеницилинском бочицом (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Head space test) </a:t>
            </a: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Овим тестом се оцењује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адсорбентни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ефекат супстанци, који се као адсорбенси непријатног мириса примењују 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дорансима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Clr>
                <a:srgbClr val="002060"/>
              </a:buClr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5973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sr-Cyrl-RS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Панел тест</a:t>
            </a:r>
          </a:p>
          <a:p>
            <a:pPr algn="just">
              <a:buClr>
                <a:srgbClr val="002060"/>
              </a:buClr>
            </a:pPr>
            <a:r>
              <a:rPr lang="sr-Cyrl-RS" sz="3400" dirty="0">
                <a:latin typeface="Times New Roman" pitchFamily="18" charset="0"/>
                <a:cs typeface="Times New Roman" pitchFamily="18" charset="0"/>
              </a:rPr>
              <a:t>У питању је обиман тест потрошача који обједињује сву  </a:t>
            </a:r>
            <a:r>
              <a:rPr lang="sr-Cyrl-R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разноликост субјективних критеријума велике групе потрошача </a:t>
            </a:r>
            <a:r>
              <a:rPr lang="sr-Cyrl-RS" sz="3400" dirty="0">
                <a:latin typeface="Times New Roman" pitchFamily="18" charset="0"/>
                <a:cs typeface="Times New Roman" pitchFamily="18" charset="0"/>
              </a:rPr>
              <a:t>који су укључени у тест. </a:t>
            </a:r>
            <a:endParaRPr lang="sr-Cyrl-R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Потрошачи </a:t>
            </a:r>
            <a:r>
              <a:rPr lang="sr-Cyrl-RS" sz="3400" dirty="0">
                <a:latin typeface="Times New Roman" pitchFamily="18" charset="0"/>
                <a:cs typeface="Times New Roman" pitchFamily="18" charset="0"/>
              </a:rPr>
              <a:t>оцењују мирисни доживљај, компатибилност са кожом, ефекат свежине, ефекат неге коже....Тест се спроводи коришћењем </a:t>
            </a:r>
            <a:r>
              <a:rPr lang="sr-Cyrl-R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упитника или интервјуа</a:t>
            </a:r>
            <a:r>
              <a:rPr lang="sr-Cyrl-RS" sz="3400" dirty="0">
                <a:latin typeface="Times New Roman" pitchFamily="18" charset="0"/>
                <a:cs typeface="Times New Roman" pitchFamily="18" charset="0"/>
              </a:rPr>
              <a:t>, па се затим добијени подаци обрађују статистички.</a:t>
            </a:r>
          </a:p>
          <a:p>
            <a:endParaRPr lang="sr-Cyrl-RS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дорантних </a:t>
            </a:r>
            <a:r>
              <a:rPr lang="sr-Cyrl-RS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производа</a:t>
            </a:r>
          </a:p>
          <a:p>
            <a:pPr algn="just">
              <a:buClr>
                <a:srgbClr val="002060"/>
              </a:buClr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дорантни </a:t>
            </a:r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препарати морају имати одређени </a:t>
            </a:r>
            <a:r>
              <a:rPr lang="sr-Cyrl-RS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 трајања </a:t>
            </a:r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који се означава на амбалажи. </a:t>
            </a:r>
            <a:endParaRPr lang="sr-Cyrl-R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подразумева да су укупна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дорантна </a:t>
            </a:r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ефикасност, мирис, паковање, изглед препарата и одсуство токсичних ефеката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гарантовани у току овог периода.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7606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АНТИПЕРСПИРАНСИ</a:t>
            </a:r>
            <a:endParaRPr lang="en-US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352928" cy="540060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Антиперспиранти су средства која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модификују активност знојних жлезда и на тај начин смањују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знојење</a:t>
            </a:r>
          </a:p>
          <a:p>
            <a:pPr algn="just">
              <a:buClr>
                <a:srgbClr val="002060"/>
              </a:buClr>
            </a:pPr>
            <a:endParaRPr lang="sr-Cyrl-R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Перспирација представља физиолошку функцију организма, па примена антиперспираната по целој површини тела може утицати на </a:t>
            </a:r>
            <a:r>
              <a:rPr lang="sr-Cyrl-R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терморегулациони систем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 производи су класификовани од стране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као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OTC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производи, јер утичу на функцију коже и дозвољена је употреба једино у пределу пазуха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ЕУ су регистровани као козметички производи</a:t>
            </a: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1926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sr-Cyrl-R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АНТИПЕРСПИРАНАТА</a:t>
            </a:r>
          </a:p>
          <a:p>
            <a:endParaRPr lang="sr-Cyrl-RS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активне компоненте се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соли алуминијума, цинка и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цирконијума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Најчешћа је употреба соли алуминијума које делују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бактериоцидно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Најпопуларнији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антиперспиранс је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алуминијум-хлорхидроксид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(алуминијум хлорхидрат, хлорхидрол)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Поред тога, примењују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се:</a:t>
            </a:r>
          </a:p>
          <a:p>
            <a:pPr algn="just">
              <a:buClr>
                <a:srgbClr val="002060"/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алуминијум-цирконијум-хлорхидроксид глицин комплекс</a:t>
            </a: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алуминијум-хлорхидроксиалантоинат (делује бактериоцидно, антиперспирантно и противупално)</a:t>
            </a: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алуминијум-фенолсулфонат, цинк-фенолсулфонат, алуминијум-бромхидроксид и циклична једињења алуминијума.</a:t>
            </a:r>
          </a:p>
          <a:p>
            <a:pPr algn="just"/>
            <a:endParaRPr lang="sr-Cyrl-R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/>
          <a:lstStyle/>
          <a:p>
            <a:pPr algn="just">
              <a:buClr>
                <a:srgbClr val="002060"/>
              </a:buClr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израду антиперспираната сличне су онима које се користе за израду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доранаса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истом облику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Додатно се мора обратити пажња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компатибилност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појединих супстанци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алуминијумовим једињењима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стабилност помоћних материја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киселој средини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коју дају једињења алуминијума.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476672"/>
            <a:ext cx="8496944" cy="6192688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Антиперспиранси се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производе у следећим облицима:</a:t>
            </a:r>
          </a:p>
          <a:p>
            <a:pPr algn="just"/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Аеросол 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препарати под притиском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садрже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већи проценат денатурисаног алкохола (20-60% масе препарата)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облику су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суспензије, због нерастворљивости алуминијумових једињења у течним компонентама (уља или потисни гас). </a:t>
            </a:r>
            <a:endParaRPr lang="sr-Cyrl-R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Потисни гасови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пропан</a:t>
            </a:r>
            <a:r>
              <a:rPr lang="sr-Cyrl-RS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бутан или </a:t>
            </a:r>
            <a:r>
              <a:rPr lang="sr-Cyrl-R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изобутан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Уља: </a:t>
            </a:r>
            <a:r>
              <a:rPr lang="sr-Cyrl-RS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силиконска </a:t>
            </a:r>
            <a:r>
              <a:rPr lang="sr-Cyrl-R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(која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поред тога што су испарљива, делују и као емолијенси, не хладе и не иритирају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кожу)</a:t>
            </a:r>
            <a:endParaRPr lang="sr-Cyrl-R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Важна је </a:t>
            </a:r>
            <a:r>
              <a:rPr lang="sr-Cyrl-RS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величина честица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 ових препарата која би требало да буде од </a:t>
            </a:r>
            <a:r>
              <a:rPr lang="sr-Cyrl-R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10-15 микрометара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како би се спречило запушавање вентила на аеросол боци</a:t>
            </a:r>
          </a:p>
          <a:p>
            <a:pPr algn="just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120680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Суви спрејеви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израђују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 као аеросоли без воде,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због киселе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вредности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водених раствора алуминијум хлорхидрата  која може да доведе до корозије металне амбалаже.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овим производима,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алуминијумова једињења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 суспендована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испарљивом силиконском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уљу (циклометикон, диметикон)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течној фази потисног гаса.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Стикови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израђују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као мутни стикови  гелирањем најчешће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натријум стеарата у алкохолу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уз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додатак: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гликола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антиперспирантних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супстанци,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емолијенаса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(силиконска уља), мириса, боја.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120680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Антиперспиранти са куглицом (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roll-on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антиперспиранти) </a:t>
            </a: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израђују се као меки гелови или У/В емулзије, одговарајућих реолошких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особина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додатно се мора обратити пажња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величину честица алуминијумових једињења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да не би дошло до зачепљења отвора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Гел је транспарентан, садржи супстанце за гелирање, а због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ниске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вредности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препарата, препоручује се употреба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деривата целулозе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 изради У/В емулзија, мора се водити рачуна о избору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емулгатора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осталих састојка који морају да буду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стабилни у киселој средини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присуству велике количине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алуминијумових соли.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424936" cy="5976664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rgbClr val="002060"/>
              </a:buClr>
            </a:pPr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израђују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као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У/В кремови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садрже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већи проценат воде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што обезбеђује додатни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осећај хлађења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након наношења. Данас су мање заступљени на тржишту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Пудери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употребљавају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као препарати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против знојења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ногу</a:t>
            </a: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Садрже прашкасте супстанце које делују 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адсорбенси (талк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антиперспирансе,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дорансе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дозвољне супстанце са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антифунгалним деловањем.</a:t>
            </a:r>
          </a:p>
          <a:p>
            <a:pPr algn="just">
              <a:buFont typeface="Arial" pitchFamily="34" charset="0"/>
              <a:buChar char="•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обзиром на то да примена антиперспиранаса доводи до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смањења интезитета знојења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(20 - 60%) , предлаже се употреба једном дневно.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Није дозвољено комбиновање две или више антиперспирантних супстанци у једном препарату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280920" cy="792087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ИСПИТИВАЊЕ АНТИПЕРСПИРАНТНИХ ПРОИЗВОДА</a:t>
            </a:r>
            <a:endParaRPr lang="en-US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96944" cy="5256584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органолептичке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карактеристике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препарата (изглед, мирис, боја),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физичко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хемијске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особине (вискозитет,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вредност)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(препарати који садрже воду), </a:t>
            </a:r>
            <a:endPara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додатно се врше испитивања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нешкодљивости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процене ефикасности.</a:t>
            </a: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Испитивање нешкодљивости</a:t>
            </a:r>
          </a:p>
          <a:p>
            <a:pPr algn="just"/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Испитују се због могућег утицаја на физиолошке функције организма.</a:t>
            </a:r>
          </a:p>
          <a:p>
            <a:pPr algn="l"/>
            <a:endParaRPr lang="sr-Cyrl-R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2068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доранси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антиперспиранси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користе у циљу смањења или спречавања непријатног мириса тела, посебно у пределу пазуха, стопала и препона.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Свеже излучен зној нема непријатан мирис, међутим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бактеријском разградњом органских састојака зноја настају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 киселине кратког ланц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као што су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каприлна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капронска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које се налазе у зноју пазуха, као и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изовалеријанска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киселина, која даје непријатан мирис зноју пазуха.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Главни састојци ових производа су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дорансне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антиперспирантне и мирисне супстанце.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sr-Cyrl-RS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Испитивање </a:t>
            </a:r>
            <a:r>
              <a:rPr lang="sr-Cyrl-RS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ефикасности</a:t>
            </a:r>
          </a:p>
          <a:p>
            <a:pPr algn="ctr">
              <a:buNone/>
            </a:pPr>
            <a:endParaRPr lang="sr-Cyrl-RS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Основни тест који се изводи јесте тест на </a:t>
            </a:r>
            <a:r>
              <a:rPr lang="sr-Cyrl-RS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гравиметријско одређивање</a:t>
            </a: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Током овог теста добровољац нанесе </a:t>
            </a:r>
            <a:r>
              <a:rPr lang="sr-Cyrl-RS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антиперспирантни препарат </a:t>
            </a: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испод пазуха једне руке, други пазушни простор не третира.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Затим се комадићи памука, као адсорбенси зноја, мере и смештају испод пазуха обе руке.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Излучивање зноја се стимулише термалним путем, боравком у топлој просторији на одређеној температурии влажности ваздуха.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Након завршетка  тест периода комадићи вате се поново мере и рачунањем разлике између </a:t>
            </a:r>
            <a:r>
              <a:rPr lang="sr-Cyrl-RS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 памучних комадића пре и после теста, добијају се квантитативни подаци на основу којих се одређује проценат инхибиције знојења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192688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Поред тога се користи и метода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процене трансдермалног губитка воде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принцип методе је мерење количине водене паре у ваздуху при телу добровољца, а која настаје испаравањем воде на површини тела.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би се обезбедила репродуктивност методе, спољашњи фактори који обезбеђују знојење, морају бити прецизно подешени.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Наведене методе имају недостатак јер се не може контролисати знојење проузроковано емоционалним (психогеним) факторима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Дезодорантни стик (штапић)</a:t>
            </a: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6" y="1397000"/>
          <a:ext cx="8568951" cy="50563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6317"/>
                <a:gridCol w="2856317"/>
                <a:gridCol w="2856317"/>
              </a:tblGrid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Састав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Улога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Натријум стеарат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елирајуће средство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Сорбитол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умектанс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Триклосан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нтибактеријска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супстанца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Алкохол денат. 90%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омпонента течне фазе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716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Вода, пречишћена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омпонента течне фазе и растварач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Мирис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q.s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оригенс мириса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Израда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Триклосан се раствори у етанолу и додају остале компоненте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Смеша се загрева док се не раствори натријум-стеарат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Склони се са топлоте и дода мирис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меса се излива у калупе где се хлађењем образује стик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Пасте за зубе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сновни козметички производи за одржавање хигијене зуба и усне дупље.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Ефекти: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ишћење зуба и усне дупље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Свеж дах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ревенција настанка дентобактеријског плака и каменца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ревенција зубног каријеса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Спречавање настајања обољења (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gingivitis,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periodontitis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Подела пасти за зубе са технолошког аспекта: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асте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елови (бистри или опалесцентни)</a:t>
            </a:r>
          </a:p>
          <a:p>
            <a:pPr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Углавном су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средстава за механичко чишћење и полирање зуба (абразива) у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течној фази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 се састоји од воде и хумктанса</a:t>
            </a:r>
          </a:p>
          <a:p>
            <a:pPr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Помоћне материје: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гушћивачи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онзерванси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оригенси мириса, укуса</a:t>
            </a:r>
          </a:p>
          <a:p>
            <a:pPr marL="457200" indent="-457200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Абразиви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еханички уклањају остатке хране и наслаге са зуба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олирају зубе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Прашкасте аморфне супстанце са заобљеним честицама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еличине до 20µ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како не би стварале непријатан осећај у устима и оштећење зуба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онцентрација може бити од 5-50% али најчеће 8-25%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НИКАКО СА ИГЛИЧАСТИМ КРИСТАЛИМА</a:t>
            </a:r>
          </a:p>
          <a:p>
            <a:pPr marL="457200" indent="-457200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Абразиви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Силицијумова киселина (хидратисана силика)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Калцијумове соли (калцијум карбонат, калцијум лактат, калцијум силикат)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Хидратисани алуминијум оксид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Магнезијумове соли (фосфат, карбонат, трисиликат)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Полимери (поливилил хлорид, полиетилен)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Натријум метафосфат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Натријум бикарбонат</a:t>
            </a:r>
          </a:p>
          <a:p>
            <a:pPr marL="514350" indent="-514350">
              <a:buFont typeface="Arial" pitchFamily="34" charset="0"/>
              <a:buChar char="•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Абразиви- Силицијумова киселина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5184576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Најчешће се користи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ема карактеристичан мирис и укус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емијски стабилна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олоидни хидратисани силицијум диоксид- неоргански полимер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огућа је производња пасти у виду гелова (прозирних) које су компатибилне са солима флуора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обичајне концентрације: 5-25%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остиже се добро чишћење зуба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обре реолошке карактеристике и стабилност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исок садржај хумектанаса (до 65%)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Доступна у два облика: преципитована силицијумова киселина  и микронизирана аморфна силицијумова киселина</a:t>
            </a:r>
          </a:p>
          <a:p>
            <a:pPr>
              <a:buFont typeface="Wingdings" pitchFamily="2" charset="2"/>
              <a:buChar char="ü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Угушћивачи- средства за везивање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ају вискозитет течној фази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лакшавају дисперговање абразива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одификују способност пењења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табилизују пасту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онцентрација: 0,1-10%</a:t>
            </a: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Употребљавају се: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Природни макромолекули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(трагаканта, ксантан гума, карагенин, скроб)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Полусинтетски макромолекули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(алгин, ХЕЦ, ХПЦ, ХПМЦ)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Синтетски макромолекули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(карбомер, ПВП, полиетиленгликоли)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Неоргански хидроколоиди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(алуминијум силикат, магнезијум алуминијум силикат, високо пречишћени колоидни силицијум диоксид)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8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ДОРАНСИ</a:t>
            </a:r>
            <a:endParaRPr lang="en-US" sz="28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96944" cy="5688632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дорантне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спречавају развој бактерија и тако смањују могућност настанка непријатног мириса зноја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производњу ових препарата користе се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антибактеријске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супстанце са селективним деловањем против 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грам-позитивних бактериј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које чине нормалну флору коже и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одговорн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 за појаву непријатног мириса зноја.</a:t>
            </a:r>
          </a:p>
          <a:p>
            <a:pPr algn="l"/>
            <a:endParaRPr lang="sr-Cyrl-RS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Средства за стварање пене (тензиди)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Смањују површински напон (олакшавају емулговање или суспендовање наслага на зубима и уклањање испирањем)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онцентрација: 0,5-5%</a:t>
            </a: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Употребљавају се: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Натријум лаурил сулфат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Натријум лаурил саркозинат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Натријум лаурил сулфоацетат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Кокоамидопропил бетаин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Хумектанси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спречавају исушивање пасте за зубе у контакту са ваздухом у концентрацији од 10-70%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Полиоли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: глицерин, сорбитол, манитол, ксилитол, ПГ или ПЕГ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Коригенси укуса (заслађивачи) и мириса (ароме)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онцентрација: 0,1-5%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Заслађивачи: сахарин и Д-тагатоза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Ароме: мешавине етарских уља (нане, цимета, еукалиптуса, карамфилића), ментол, еугенол, кумарин....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асте за децу са аромама јагоде, јабуке , банане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Конзерванси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стри п-хидроксибензоеве киселине, парабени (0,1-0,5%), натријум бензоат (0,01-0,2%), сорбинска киселина, калијум сорбат (до 0,6%).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Висок садржај воде (дејонизована, дестилована)</a:t>
            </a:r>
          </a:p>
          <a:p>
            <a:pPr marL="457200" indent="-457200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5"/>
            </a:pPr>
            <a:endParaRPr lang="sr-Cyrl-R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 за израду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Пигменти и боје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Природног или синтетског порекла ( хлорофил, титан диоксид)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Биоактивне компоненте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оје се користе у превенцији болести зуба и десни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Убрајају се:</a:t>
            </a:r>
          </a:p>
          <a:p>
            <a:pPr marL="457200" indent="-4572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оли флуора (натријум флуорид, натријум монофлуоро фосфат)</a:t>
            </a:r>
          </a:p>
          <a:p>
            <a:pPr marL="457200" indent="-457200" algn="just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ензими, адстригенси, антиинфламаторне супстанце</a:t>
            </a:r>
          </a:p>
          <a:p>
            <a:pPr marL="457200" indent="-457200" algn="just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Натријум флуорид се НИКАДА не додаје пастама које садрже калцијум карбонат или фосфат јер настаје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неактивни калцијум флуорид.</a:t>
            </a:r>
          </a:p>
          <a:p>
            <a:pPr marL="457200" indent="-457200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Максимална концентрација флуора у препаратима за чишћење и негу усне дупље и зуба : 0,2%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Врсте и особине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Подела према саставу и намени: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Козметичке пасте за зубе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Медицинске пасте за зубе (садрже и биоактивне сусптанце које спречавају каријес, парадонтозу...)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Пасте са посебном наменом (пушачи, деца, особе са осетљивим зубима)</a:t>
            </a:r>
          </a:p>
          <a:p>
            <a:pPr marL="514350" indent="-514350">
              <a:buNone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Подела према изгледу: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епрозирне (мутне)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Прозирне пасте (бистри гелови) или опалесцентни гелови (садрже титан диоксид)</a:t>
            </a:r>
          </a:p>
          <a:p>
            <a:pPr marL="514350" indent="-514350">
              <a:buNone/>
            </a:pPr>
            <a:endParaRPr lang="sr-Cyrl-R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sr-Cyrl-RS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marL="514350" indent="-51435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Испитивање пасти за зубе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11872" cy="50405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Органолептичке особине</a:t>
            </a:r>
          </a:p>
          <a:p>
            <a:pPr marL="514350" indent="-514350">
              <a:buNone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Изглед- једноличан, без видљивих честица, беле боје или обојена, прозирна или непрозирна, пенушава или непенушава</a:t>
            </a:r>
          </a:p>
          <a:p>
            <a:pPr marL="514350" indent="-514350">
              <a:buNone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Укус и мирис морају бити освежавајући и пријатни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 вредност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(6-9) поценциометријски- 5 г пасте са 95 мл пречишћене воде.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Садржај олова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(максимално до 2,5мг/100 г препарата)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Cyrl-RS" sz="2600" b="1" dirty="0" smtClean="0">
                <a:latin typeface="Times New Roman" pitchFamily="18" charset="0"/>
                <a:cs typeface="Times New Roman" pitchFamily="18" charset="0"/>
              </a:rPr>
              <a:t>Микробиолошка чистоћа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8640"/>
            <a:ext cx="8183880" cy="4187952"/>
          </a:xfrm>
        </p:spPr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Гел зубна паста</a:t>
            </a: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6" y="850564"/>
          <a:ext cx="8568951" cy="60074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6317"/>
                <a:gridCol w="2856317"/>
                <a:gridCol w="2856317"/>
              </a:tblGrid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Састав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Улога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лкохол 95%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растварач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Глицерин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умектанс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Карбомер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редство за гелирање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12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Натријум хидроксид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редство за неутрализацију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716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Натријум лаурил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сулфат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тензид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8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Вода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 100,0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омпонента течне фазе и растварач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38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рома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q.s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оригенс мириса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1206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ДОРАНТНИХ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ПРОИЗВОДА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Користе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бактериостатске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супстанце: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Триклосан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хлоро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карбанилид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Бронопол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хлорхексидин и његове соли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Бром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хлорофен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кватернерне амонијумове соли (цетримонијум-бромид, бензалконијум-хлорид и бромид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хексахлорофен,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комбинације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феноксиетанола и кватернерних амонијумових једињења.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92688"/>
          </a:xfrm>
        </p:spPr>
        <p:txBody>
          <a:bodyPr>
            <a:normAutofit/>
          </a:bodyPr>
          <a:lstStyle/>
          <a:p>
            <a:pPr algn="ctr">
              <a:buClr>
                <a:srgbClr val="002060"/>
              </a:buClr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ДОРАНТНИХ ПРОИЗВОДА</a:t>
            </a:r>
          </a:p>
          <a:p>
            <a:pPr algn="just">
              <a:buClr>
                <a:srgbClr val="002060"/>
              </a:buClr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Етарска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(тимијана, каранфилића) или њихови поједини састојци (ментол, тимол, цитрал) имају добре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антибактеријске особине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али због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јаког мириса и нестабилности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ограничена им је употреба.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активна супстанца се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фарнезол,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сесквитерпенски алкохол, налази се у многим етарским уљима и има изразито антибактеријско деловање.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120680"/>
          </a:xfrm>
        </p:spPr>
        <p:txBody>
          <a:bodyPr>
            <a:normAutofit/>
          </a:bodyPr>
          <a:lstStyle/>
          <a:p>
            <a:pPr algn="ctr">
              <a:buClr>
                <a:srgbClr val="002060"/>
              </a:buClr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ДОРАНТНИХ ПРОИЗВОДА</a:t>
            </a:r>
          </a:p>
          <a:p>
            <a:pPr algn="just">
              <a:buClr>
                <a:srgbClr val="00206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Ефекат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дезодорирања може да се постигне везивањем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масних киселина кратког ланца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металима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 цинк, при чему настају цинкове соли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масних киселина које немају непријатан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мирис (цинк абиетат, цинк рицинолеат)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Адсорбенси</a:t>
            </a:r>
            <a:r>
              <a:rPr lang="en-U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обично се користе прашкасте супстанце као што су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цинк оксид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 цинк силикат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алуминијум оксид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њихове смеше.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супстанце к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се примењују у аеросолима, важна је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честица: рецимо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цинк оксид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треба да буде као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микронизирани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прашак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да не омета нормално функционисање коже, и не оставља бели прах након примене.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6048672"/>
          </a:xfrm>
        </p:spPr>
        <p:txBody>
          <a:bodyPr>
            <a:normAutofit/>
          </a:bodyPr>
          <a:lstStyle/>
          <a:p>
            <a:pPr algn="ctr">
              <a:buClr>
                <a:srgbClr val="002060"/>
              </a:buClr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ЗА ИЗРАДУ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ДЕЗО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ДОРАНТНИХ ПРОИЗВОДА</a:t>
            </a:r>
          </a:p>
          <a:p>
            <a:pPr algn="just">
              <a:buClr>
                <a:srgbClr val="002060"/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се обично користи смеша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у различитим односима.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Денатурисани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је онај коме 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додају одређене супстанце (изопропанол, ментол, тимол, бруцин...), означава се са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Додатком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денатурата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утиче се на органолептичке карактеристике алкохола. Денатурисани алкохол је горког укуса, да би се спречила његова злоупотреба и уклоњен карактеристичан мирис, који је непожељ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 код козметичких препарата.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24936" cy="5976664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Користе се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супстанце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Емулгатори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Гелирајућа </a:t>
            </a: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Корастварачи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Емолијентна средства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Солубилизатори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Стабилизатори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мириси и боје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избор зависи од облика препарата који се израђује.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E642B-8534-40E6-A0F0-BFEF81A33A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2047</TotalTime>
  <Words>3220</Words>
  <Application>Microsoft Office PowerPoint</Application>
  <PresentationFormat>On-screen Show (4:3)</PresentationFormat>
  <Paragraphs>482</Paragraphs>
  <Slides>46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Aspect</vt:lpstr>
      <vt:lpstr> Индустријска фармација са козметологијом Предавање 6    </vt:lpstr>
      <vt:lpstr>Slide 2</vt:lpstr>
      <vt:lpstr>Slide 3</vt:lpstr>
      <vt:lpstr>ДЕЗОДОРАНСИ</vt:lpstr>
      <vt:lpstr>Slide 5</vt:lpstr>
      <vt:lpstr>Slide 6</vt:lpstr>
      <vt:lpstr>Slide 7</vt:lpstr>
      <vt:lpstr>Slide 8</vt:lpstr>
      <vt:lpstr>Slide 9</vt:lpstr>
      <vt:lpstr>ВРСТЕ И ОСОБИНЕ ДЕЗОДОРАНАСА</vt:lpstr>
      <vt:lpstr>Slide 11</vt:lpstr>
      <vt:lpstr>дезодорантни стикови могу да буду алкохолни и безалкохолни,  зависно која течна фаза је гелирана.  </vt:lpstr>
      <vt:lpstr>Slide 13</vt:lpstr>
      <vt:lpstr>Slide 14</vt:lpstr>
      <vt:lpstr>Slide 15</vt:lpstr>
      <vt:lpstr>Slide 16</vt:lpstr>
      <vt:lpstr>Slide 17</vt:lpstr>
      <vt:lpstr>ИСПИТИВАЊЕ ДЕЗОДОРАНТНИХ ПРОИЗВОДА</vt:lpstr>
      <vt:lpstr>Slide 19</vt:lpstr>
      <vt:lpstr>Slide 20</vt:lpstr>
      <vt:lpstr>Slide 21</vt:lpstr>
      <vt:lpstr>АНТИПЕРСПИРАНСИ</vt:lpstr>
      <vt:lpstr>Slide 23</vt:lpstr>
      <vt:lpstr>Slide 24</vt:lpstr>
      <vt:lpstr>Slide 25</vt:lpstr>
      <vt:lpstr>Slide 26</vt:lpstr>
      <vt:lpstr>Slide 27</vt:lpstr>
      <vt:lpstr>Slide 28</vt:lpstr>
      <vt:lpstr>ИСПИТИВАЊЕ АНТИПЕРСПИРАНТНИХ ПРОИЗВОДА</vt:lpstr>
      <vt:lpstr>Slide 30</vt:lpstr>
      <vt:lpstr>Slide 31</vt:lpstr>
      <vt:lpstr>Slide 32</vt:lpstr>
      <vt:lpstr>Slide 33</vt:lpstr>
      <vt:lpstr>Пасте за зубе</vt:lpstr>
      <vt:lpstr>Сировине за израду пасти за зубе</vt:lpstr>
      <vt:lpstr>Сировине за израду пасти за зубе</vt:lpstr>
      <vt:lpstr>Сировине за израду пасти за зубе</vt:lpstr>
      <vt:lpstr>Абразиви- Силицијумова киселина </vt:lpstr>
      <vt:lpstr>Сировине за израду пасти за зубе</vt:lpstr>
      <vt:lpstr>Сировине за израду пасти за зубе</vt:lpstr>
      <vt:lpstr>Сировине за израду пасти за зубе</vt:lpstr>
      <vt:lpstr>Сировине за израду пасти за зубе</vt:lpstr>
      <vt:lpstr>Врсте и особине пасти за зубе</vt:lpstr>
      <vt:lpstr>Испитивање пасти за зубе</vt:lpstr>
      <vt:lpstr>Slide 45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Ksenija</dc:creator>
  <cp:lastModifiedBy>Anica Petković</cp:lastModifiedBy>
  <cp:revision>59</cp:revision>
  <dcterms:created xsi:type="dcterms:W3CDTF">2018-09-23T17:24:11Z</dcterms:created>
  <dcterms:modified xsi:type="dcterms:W3CDTF">2023-09-03T17:06:26Z</dcterms:modified>
</cp:coreProperties>
</file>